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2" r:id="rId4"/>
    <p:sldId id="263" r:id="rId5"/>
    <p:sldId id="258" r:id="rId6"/>
    <p:sldId id="264" r:id="rId7"/>
    <p:sldId id="259" r:id="rId8"/>
    <p:sldId id="265" r:id="rId9"/>
    <p:sldId id="260" r:id="rId10"/>
    <p:sldId id="266" r:id="rId11"/>
    <p:sldId id="267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is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DA4CFFF-1A92-44C1-A42D-1E197C7EFD4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F3C9ACD-6B45-4FC5-9E07-74A062D419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652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8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Melachim Spring”</a:t>
            </a:r>
            <a:endParaRPr lang="he-IL" sz="8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 </a:t>
            </a:r>
            <a:endParaRPr lang="he-IL" sz="4800" dirty="0"/>
          </a:p>
        </p:txBody>
      </p:sp>
      <p:sp>
        <p:nvSpPr>
          <p:cNvPr id="4" name="TextBox 1"/>
          <p:cNvSpPr txBox="1"/>
          <p:nvPr/>
        </p:nvSpPr>
        <p:spPr>
          <a:xfrm>
            <a:off x="899592" y="5983069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9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ט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וַיִּשְׁלַח רֹכֵב סוּס שֵׁנִי וַיָּבֹא אֲלֵהֶם וַיֹּאמֶר כֹּה-אָמַר הַמֶּלֶךְ שָׁלוֹם וַיֹּאמֶר יֵהוּא מַה-לְּךָ וּלְשָׁלוֹם סֹב אֶל-אַחֲרָי.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וַיַגֵּד הַצֹּפֶה לֵאמֹר בָּא עַד-אֲלֵיהֶם וְלֹא-שָׁב וְהַמִּנְהָג כְּמִנְהַג יֵהוּא בֶן-נִמְשִׁי כִּי בְשִׁגָּעוֹן יִנְהָג.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יְהוֹרָם אֱסֹר וַיֶּאְסֹר רִכְבּוֹ וַיֵּצֵא יְהוֹרָם מֶלֶךְ-יִשְׂרָאֵל וַאֲחַזְיָהוּ מֶלֶךְ-יְהוּדָה אִישׁ בְּרִכְבּוֹ וַיֵּצְאוּ לִקְרַאת יֵהוּא וַיִּמְצָאֻהוּ בְּחֶלְקַת נָבוֹת הַיִּזְרְעֵאלִי.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וַיְהִי כִּרְאוֹת יְהוֹרָם אֶת-יֵהוּא וַיֹּאמֶר הֲשָׁלוֹם יֵהוּא וַיֹּאמֶר מָה הַשָּׁלוֹם עַד-זְנוּנֵי אִיזֶבֶל אִמְּךָ וּכְשָׁפֶיהָ הָרַבִּים.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וַיַּהֲפֹךְ יְהוֹרָם יָדָיו וַיָּנֹס וַיֹּאמֶר אֶל-אֲחַזְיָהוּ מִרְמָה אֲחַזְיָה.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וְיֵהוּא מִלֵּא יָדוֹ בַקֶּשֶׁת וַיַּךְ אֶת-יְהוֹרָם בֵּין זְרֹעָיו וַיֵּצֵא הַחֵצִי מִלִּבּוֹ וַיִּכְרַע בְּרִכְבּוֹ.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אֶל-בִּדְקַר שָׁלִשֹׁה שָׂא הַשְׁלִכֵהוּ בְּחֶלְקַת שְׂדֵה נָבוֹת הַיִּזְרְעֵאלִי כִּי-זְכֹר אֲנִי וָאַתָּה אֵת רֹכְבִים צְמָדִים אַחֲרֵי אַחְאָב אָבִיו וַיהוָה נָשָׂא עָלָיו אֶת-הַמַּשָּׂא הַזֶּה.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אִם-לֹא אֶת-דְּמֵי נָבוֹת וְאֶת-דְּמֵי בָנָיו רָאִיתִי אֶמֶשׁ נְאֻם-יְהוָה וְשִׁלַּמְתִּי לְךָ בַּחֶלְקָה הַזֹּאת נְאֻם-יְהוָה וְעַתָּה שָׂא הַשְׁלִכֵהוּ בַּחֶלְקָה כִּדְבַר יְהוָה.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וַאֲחַזְיָה מֶלֶךְ-יְהוּדָה רָאָה וַיָּנָס דֶּרֶךְ בֵּית הַגָּן וַיִּרְדֹּף אַחֲרָיו יֵהוּא וַיֹּאמֶר גַּם-אֹתוֹ הַכֻּהוּ אֶל-הַמֶּרְכָּבָה בְּמַעֲלֵה-גוּר אֲשֶׁר אֶת-יִבְלְעָם וַיָּנָס מְגִדּוֹ וַיָּמָת שָׁם.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 </a:t>
            </a:r>
            <a:endParaRPr lang="en-US" sz="2000" dirty="0">
              <a:cs typeface="David" pitchFamily="34" charset="-79"/>
            </a:endParaRPr>
          </a:p>
          <a:p>
            <a:pPr marL="0" indent="0" algn="r">
              <a:buNone/>
            </a:pPr>
            <a:endParaRPr lang="he-IL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9625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ט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וּבִשְׁנַת אַחַת עֶשְׂרֵה שָׁנָה לְיוֹרָם בֶּן-אַחְאָב מָלַךְ אֲחַזְיָה עַל-יְהוּדָה.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וַיָּבוֹא יֵהוּא יִזְרְעֶאלָה וְאִיזֶבֶל שָׁמְעָה וַתָּשֶׂם בַּפּוּךְ עֵינֶיהָ וַתֵּיטֶב אֶת-רֹאשָׁהּ וַתַּשְׁקֵף בְּעַד הַחַלּוֹן.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וְיֵהוּא בָּא בַשָּׁעַר וַתֹּאמֶר הֲשָׁלוֹם זִמְרִי הֹרֵג אֲדֹנָיו.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וַיִּשָּׂא פָנָיו אֶל-הַחַלּוֹן וַיֹּאמֶר מִי אִתִּי מִי וַיַּשְׁקִיפוּ אֵלָיו שְׁנַיִם שְׁלֹשָׁה סָרִיסִים.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</a:t>
            </a:r>
            <a:r>
              <a:rPr lang="he-IL" sz="2000" dirty="0" smtClean="0">
                <a:cs typeface="David" pitchFamily="34" charset="-79"/>
              </a:rPr>
              <a:t>שִׁמְטוּהָ </a:t>
            </a:r>
            <a:r>
              <a:rPr lang="he-IL" sz="2000" dirty="0">
                <a:cs typeface="David" pitchFamily="34" charset="-79"/>
              </a:rPr>
              <a:t>וַיִּשְׁמְטוּהָ וַיִּז מִדָּמָהּ אֶל-הַקִּיר וְאֶל-הַסּוּסִים וַיִּרְמְסֶנָּה.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וַיָּבֹא וַיֹּאכַל וַיֵּשְׁתְּ וַיֹּאמֶר פִּקְדוּ-נָא אֶת-הָאֲרוּרָה הַזֹּאת וְקִבְרוּהָ כִּי בַת-מֶלֶךְ הִיא.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וַיֵּלְכוּ לְקָבְרָהּ וְלֹא-מָצְאוּ בָהּ כִּי אִם-הַגֻּלְגֹּלֶת וְהָרַגְלַיִם וְכַפּוֹת הַיָּדָיִם.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וַיָּשֻׁבוּ וַיַּגִּידוּ לוֹ וַיֹּאמֶר דְּבַר-יְהוָה הוּא אֲשֶׁר דִּבֶּר בְּיַד-עַבְדּוֹ אֵלִיָּהוּ הַתִּשְׁבִּי לֵאמֹר בְּחֵלֶק יִזְרְעֶאל יֹאכְלוּ הַכְּלָבִים אֶת-בְּשַׂר אִיזָבֶל.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לז</a:t>
            </a:r>
            <a:r>
              <a:rPr lang="he-IL" sz="2000" dirty="0" smtClean="0">
                <a:cs typeface="David" pitchFamily="34" charset="-79"/>
              </a:rPr>
              <a:t> וְהָיְתָה </a:t>
            </a:r>
            <a:r>
              <a:rPr lang="he-IL" sz="2000" dirty="0">
                <a:cs typeface="David" pitchFamily="34" charset="-79"/>
              </a:rPr>
              <a:t>נִבְלַת אִיזֶבֶל כְּדֹמֶן עַל-פְּנֵי הַשָּׂדֶה בְּחֵלֶק יִזְרְעֶאל אֲשֶׁר לֹא-יֹאמְרוּ זֹאת אִיזָבֶל.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 </a:t>
            </a:r>
            <a:endParaRPr lang="en-US" sz="2000" dirty="0">
              <a:cs typeface="David" pitchFamily="34" charset="-79"/>
            </a:endParaRPr>
          </a:p>
          <a:p>
            <a:pPr marL="0" indent="0" algn="r">
              <a:buNone/>
            </a:pPr>
            <a:endParaRPr lang="he-IL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7460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191000"/>
          </a:xfrm>
        </p:spPr>
        <p:txBody>
          <a:bodyPr/>
          <a:lstStyle/>
          <a:p>
            <a:r>
              <a:rPr lang="en-GB" b="1" dirty="0">
                <a:solidFill>
                  <a:schemeClr val="accent4"/>
                </a:solidFill>
              </a:rPr>
              <a:t>Political suicide – severed ties with Tzidon</a:t>
            </a:r>
            <a:r>
              <a:rPr lang="en-GB" b="1" dirty="0" smtClean="0">
                <a:solidFill>
                  <a:schemeClr val="accent4"/>
                </a:solidFill>
              </a:rPr>
              <a:t>.</a:t>
            </a:r>
          </a:p>
          <a:p>
            <a:pPr marL="0" indent="0">
              <a:buNone/>
            </a:pPr>
            <a:r>
              <a:rPr lang="en-GB" b="1" dirty="0" smtClean="0"/>
              <a:t> </a:t>
            </a:r>
          </a:p>
          <a:p>
            <a:r>
              <a:rPr lang="en-GB" b="1" dirty="0" smtClean="0">
                <a:solidFill>
                  <a:schemeClr val="accent3"/>
                </a:solidFill>
              </a:rPr>
              <a:t>Elisha </a:t>
            </a:r>
            <a:r>
              <a:rPr lang="en-GB" b="1" dirty="0">
                <a:solidFill>
                  <a:schemeClr val="accent3"/>
                </a:solidFill>
              </a:rPr>
              <a:t>is blamed for the economic failure</a:t>
            </a:r>
            <a:r>
              <a:rPr lang="en-GB" b="1" dirty="0" smtClean="0">
                <a:solidFill>
                  <a:schemeClr val="accent3"/>
                </a:solidFill>
              </a:rPr>
              <a:t>.</a:t>
            </a:r>
          </a:p>
          <a:p>
            <a:endParaRPr lang="en-GB" b="1" dirty="0" smtClean="0"/>
          </a:p>
          <a:p>
            <a:r>
              <a:rPr lang="en-GB" b="1" dirty="0" smtClean="0">
                <a:solidFill>
                  <a:schemeClr val="accent4"/>
                </a:solidFill>
              </a:rPr>
              <a:t>He has </a:t>
            </a:r>
            <a:r>
              <a:rPr lang="en-GB" b="1" dirty="0">
                <a:solidFill>
                  <a:schemeClr val="accent4"/>
                </a:solidFill>
              </a:rPr>
              <a:t>to prove that it's not his </a:t>
            </a:r>
            <a:r>
              <a:rPr lang="en-GB" b="1" dirty="0" smtClean="0">
                <a:solidFill>
                  <a:schemeClr val="accent4"/>
                </a:solidFill>
              </a:rPr>
              <a:t>fault, </a:t>
            </a:r>
            <a:r>
              <a:rPr lang="en-GB" b="1" dirty="0">
                <a:solidFill>
                  <a:schemeClr val="accent4"/>
                </a:solidFill>
              </a:rPr>
              <a:t>it's their </a:t>
            </a:r>
            <a:r>
              <a:rPr lang="en-GB" b="1" dirty="0" smtClean="0">
                <a:solidFill>
                  <a:schemeClr val="accent4"/>
                </a:solidFill>
              </a:rPr>
              <a:t>fault and to teach them to blame themselves.</a:t>
            </a:r>
            <a:endParaRPr lang="en-US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507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פרק כ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יד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dirty="0">
                <a:cs typeface="David" pitchFamily="34" charset="-79"/>
              </a:rPr>
              <a:t>וַיֹּאמֶר קַנֹּא קִנֵּאתִי לַיהוָה אֱלֹהֵי צְבָאוֹת כִּי-עָזְבוּ בְרִיתְךָ בְּנֵי יִשְׂרָאֵל אֶת-מִזְבְּחֹתֶיךָ הָרָסוּ וְאֶת-נְבִיאֶיךָ הָרְגוּ בֶחָרֶב וָאִוָּתֵר אֲנִי לְבַדִּי וַיְבַקְשׁוּ אֶת-נַפְשִׁי לְקַחְתָּהּ. </a:t>
            </a:r>
            <a:endParaRPr lang="he-IL" sz="28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8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8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en-US" sz="2800" dirty="0"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en-GB" sz="2800" b="1" dirty="0" smtClean="0">
                <a:solidFill>
                  <a:schemeClr val="accent2"/>
                </a:solidFill>
                <a:cs typeface="David" pitchFamily="34" charset="-79"/>
              </a:rPr>
              <a:t>Why do we suddenly break from following the kings in order to follow Eliyahu and Elisha?</a:t>
            </a:r>
          </a:p>
          <a:p>
            <a:pPr marL="0" indent="0" algn="r" rtl="1">
              <a:buNone/>
            </a:pPr>
            <a:endParaRPr lang="he-IL" sz="28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8286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פרק כ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19200"/>
            <a:ext cx="6248400" cy="5257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וַיֹּאמֶר יְהוָה אֵלָיו לֵךְ שׁוּב לְדַרְכְּךָ מִדְבַּרָה דַמָּשֶׂק וּבָאתָ וּמָשַׁחְתָּ אֶת-חֲזָאֵל לְמֶלֶךְ </a:t>
            </a:r>
            <a:r>
              <a:rPr lang="he-IL" sz="2000" b="1" dirty="0" smtClean="0">
                <a:solidFill>
                  <a:schemeClr val="accent1"/>
                </a:solidFill>
                <a:cs typeface="David" pitchFamily="34" charset="-79"/>
              </a:rPr>
              <a:t>עַל-אֲרָם. 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וְאֵת יֵהוּא בֶן-נִמְשִׁי תִּמְשַׁח לְמֶלֶךְ עַל-יִשְׂרָאֵל וְאֶת-אֱלִישָׁע בֶּן-שָׁפָט מֵאָבֵל מְחוֹלָה תִּמְשַׁח לְנָבִיא תַּחְתֶּיךָ. </a:t>
            </a:r>
            <a:endParaRPr lang="he-IL" sz="2000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וְהָיָה הַנִּמְלָט מֵחֶרֶב חֲזָאֵל יָמִית יֵהוּא וְהַנִּמְלָט מֵחֶרֶב יֵהוּא יָמִית אֱלִישָׁע. </a:t>
            </a:r>
            <a:endParaRPr lang="he-IL" sz="2000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יח </a:t>
            </a:r>
            <a:r>
              <a:rPr lang="he-IL" sz="2000" dirty="0">
                <a:cs typeface="David" pitchFamily="34" charset="-79"/>
              </a:rPr>
              <a:t>וְהִשְׁאַרְתִּי בְיִשְׂרָאֵל שִׁבְעַת אֲלָפִים כָּל-הַבִּרְכַּיִם אֲשֶׁר לֹא-כָרְעוּ לַבַּעַל וְכָל-הַפֶּה אֲשֶׁר לֹא-נָשַׁק לוֹ.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יט </a:t>
            </a:r>
            <a:r>
              <a:rPr lang="he-IL" sz="2000" dirty="0">
                <a:cs typeface="David" pitchFamily="34" charset="-79"/>
              </a:rPr>
              <a:t>וַיֵּלֶךְ מִשָּׁם וַיִּמְצָא אֶת-אֱלִישָׁע בֶּן-שָׁפָט וְהוּא חֹרֵשׁ שְׁנֵים-עָשָׂר צְמָדִים לְפָנָיו וְהוּא בִּשְׁנֵים הֶעָשָׂר וַיַּעֲבֹר אֵלִיָּהוּ אֵלָיו וַיַּשְׁלֵךְ אַדַּרְתּוֹ אֵלָיו.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וַיַּעֲזֹב אֶת-הַבָּקָר וַיָּרָץ אַחֲרֵי אֵלִיָּהוּ וַיֹּאמֶר אֶשְּׁקָה-נָּא לְאָבִי וּלְאִמִּי וְאֵלְכָה אַחֲרֶיךָ וַיֹּאמֶר לוֹ לֵךְ שׁוּב כִּי מֶה-עָשִׂיתִי לָךְ.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כא</a:t>
            </a:r>
            <a:r>
              <a:rPr lang="he-IL" sz="2000" dirty="0">
                <a:cs typeface="David" pitchFamily="34" charset="-79"/>
              </a:rPr>
              <a:t> וַיָּשָׁב מֵאַחֲרָיו וַיִּקַּח אֶת-צֶמֶד הַבָּקָר וַיִּזְבָּחֵהוּ וּבִכְלִי הַבָּקָר בִּשְּׁלָם הַבָּשָׂר וַיִּתֵּן לָעָם וַיֹּאכֵלוּ וַיָּקָם וַיֵּלֶךְ אַחֲרֵי אֵלִיָּהוּ וַיְשָׁרְתֵהוּ</a:t>
            </a:r>
            <a:r>
              <a:rPr lang="he-IL" sz="2000" dirty="0" smtClean="0">
                <a:cs typeface="David" pitchFamily="34" charset="-79"/>
              </a:rPr>
              <a:t>.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838200"/>
            <a:ext cx="2743200" cy="990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09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New king in Syria through military revolution.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1905000"/>
            <a:ext cx="2743200" cy="1066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406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Make a new king in Israel and a new navi instead of Eliyahu. 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52400" y="3048000"/>
            <a:ext cx="2743200" cy="609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141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Connection between the three.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7054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583010"/>
            <a:ext cx="7696200" cy="5691981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Eliyahu's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harsh ways didn't work. </a:t>
            </a:r>
            <a:endParaRPr lang="en-GB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endParaRPr lang="en-GB" b="1" dirty="0" smtClean="0"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G-d </a:t>
            </a:r>
            <a:r>
              <a:rPr lang="en-GB" b="1" dirty="0">
                <a:solidFill>
                  <a:schemeClr val="accent3"/>
                </a:solidFill>
                <a:cs typeface="David" pitchFamily="34" charset="-79"/>
              </a:rPr>
              <a:t>says He will do it His way. </a:t>
            </a:r>
            <a:endParaRPr lang="en-GB" b="1" dirty="0" smtClean="0">
              <a:solidFill>
                <a:schemeClr val="accent3"/>
              </a:solidFill>
              <a:cs typeface="David" pitchFamily="34" charset="-79"/>
            </a:endParaRPr>
          </a:p>
          <a:p>
            <a:endParaRPr lang="en-GB" b="1" dirty="0" smtClean="0"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Izevel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is the 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problem. </a:t>
            </a:r>
          </a:p>
          <a:p>
            <a:endParaRPr lang="en-GB" b="1" dirty="0" smtClean="0"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Each </a:t>
            </a:r>
            <a:r>
              <a:rPr lang="en-GB" b="1" dirty="0">
                <a:solidFill>
                  <a:schemeClr val="accent3"/>
                </a:solidFill>
                <a:cs typeface="David" pitchFamily="34" charset="-79"/>
              </a:rPr>
              <a:t>event </a:t>
            </a: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will seem </a:t>
            </a:r>
            <a:r>
              <a:rPr lang="en-GB" b="1" dirty="0">
                <a:solidFill>
                  <a:schemeClr val="accent3"/>
                </a:solidFill>
                <a:cs typeface="David" pitchFamily="34" charset="-79"/>
              </a:rPr>
              <a:t>to be through </a:t>
            </a: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nature. The </a:t>
            </a:r>
            <a:r>
              <a:rPr lang="en-GB" b="1" dirty="0">
                <a:solidFill>
                  <a:schemeClr val="accent3"/>
                </a:solidFill>
                <a:cs typeface="David" pitchFamily="34" charset="-79"/>
              </a:rPr>
              <a:t>job of the navi is to point out the hand of </a:t>
            </a: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G-d </a:t>
            </a:r>
            <a:r>
              <a:rPr lang="en-GB" b="1" dirty="0">
                <a:solidFill>
                  <a:schemeClr val="accent3"/>
                </a:solidFill>
                <a:cs typeface="David" pitchFamily="34" charset="-79"/>
              </a:rPr>
              <a:t>behind </a:t>
            </a: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these apparent acts </a:t>
            </a:r>
            <a:r>
              <a:rPr lang="en-GB" b="1" dirty="0">
                <a:solidFill>
                  <a:schemeClr val="accent3"/>
                </a:solidFill>
                <a:cs typeface="David" pitchFamily="34" charset="-79"/>
              </a:rPr>
              <a:t>of nature. </a:t>
            </a:r>
            <a:endParaRPr lang="en-US" b="1" dirty="0">
              <a:solidFill>
                <a:schemeClr val="accent3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7344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ח</a:t>
            </a:r>
            <a:b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New Government in Syria</a:t>
            </a:r>
            <a:endParaRPr lang="he-IL" sz="32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1295400"/>
            <a:ext cx="5791200" cy="5105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ז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וַיָּבֹא אֱלִישָׁע דַּמֶּשֶׂק </a:t>
            </a:r>
            <a:r>
              <a:rPr lang="he-IL" sz="2400" b="1" dirty="0">
                <a:solidFill>
                  <a:schemeClr val="accent2"/>
                </a:solidFill>
                <a:cs typeface="David" pitchFamily="34" charset="-79"/>
              </a:rPr>
              <a:t>וּבֶן-הֲדַד</a:t>
            </a:r>
            <a:r>
              <a:rPr lang="he-IL" sz="2400" dirty="0">
                <a:cs typeface="David" pitchFamily="34" charset="-79"/>
              </a:rPr>
              <a:t> מֶלֶךְ-אֲרָם חֹלֶה וַיֻּגַּד-לוֹ לֵאמֹר בָּא אִישׁ הָאֱלֹהִים עַד-הֵנָּה</a:t>
            </a:r>
            <a:r>
              <a:rPr lang="he-IL" sz="2400" dirty="0" smtClean="0">
                <a:cs typeface="David" pitchFamily="34" charset="-79"/>
              </a:rPr>
              <a:t>.</a:t>
            </a:r>
            <a:r>
              <a:rPr lang="en-GB" sz="2400" b="1" dirty="0" smtClean="0">
                <a:cs typeface="David" pitchFamily="34" charset="-79"/>
              </a:rPr>
              <a:t> </a:t>
            </a: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ח </a:t>
            </a:r>
            <a:r>
              <a:rPr lang="he-IL" sz="2400" b="1" dirty="0">
                <a:solidFill>
                  <a:schemeClr val="accent1"/>
                </a:solidFill>
                <a:cs typeface="David" pitchFamily="34" charset="-79"/>
              </a:rPr>
              <a:t>וַיֹּאמֶר הַמֶּלֶךְ אֶל-חֲזָהאֵל קַח בְּיָדְךָ מִנְחָה וְלֵךְ לִקְרַאת אִישׁ הָאֱלֹהִים וְדָרַשְׁתָּ אֶת-יְהוָה מֵאוֹתוֹ לֵאמֹר הַאֶחְיֶה מֵחֳלִי זֶה. </a:t>
            </a:r>
            <a:endParaRPr lang="en-US" sz="24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ט </a:t>
            </a:r>
            <a:r>
              <a:rPr lang="he-IL" sz="2400" dirty="0">
                <a:cs typeface="David" pitchFamily="34" charset="-79"/>
              </a:rPr>
              <a:t>וַיֵּלֶךְ חֲזָאֵל לִקְרָאתוֹ וַיִּקַּח מִנְחָה בְיָדוֹ וְכָל-טוּב דַּמֶּשֶׂק מַשָּׂא אַרְבָּעִים גָּמָל וַיָּבֹא וַיַּעֲמֹד לְפָנָיו וַיֹּאמֶר בִּנְךָ בֶן-הֲדַד מֶלֶךְ-אֲרָם שְׁלָחַנִי אֵלֶיךָ לֵאמֹר הַאֶחְיֶה מֵחֳלִי זֶה</a:t>
            </a:r>
            <a:r>
              <a:rPr lang="he-IL" sz="2400" dirty="0" smtClean="0"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 </a:t>
            </a:r>
            <a:r>
              <a:rPr lang="he-IL" sz="2400" b="1" dirty="0">
                <a:solidFill>
                  <a:schemeClr val="accent6"/>
                </a:solidFill>
                <a:cs typeface="David" pitchFamily="34" charset="-79"/>
              </a:rPr>
              <a:t>וַיֹּאמֶר אֵלָיו אֱלִישָׁע לֵךְ </a:t>
            </a:r>
            <a:r>
              <a:rPr lang="he-IL" sz="2400" b="1" dirty="0" smtClean="0">
                <a:solidFill>
                  <a:schemeClr val="accent6"/>
                </a:solidFill>
                <a:cs typeface="David" pitchFamily="34" charset="-79"/>
              </a:rPr>
              <a:t>אֱמָר-לוֹ </a:t>
            </a:r>
            <a:r>
              <a:rPr lang="he-IL" sz="2400" b="1" dirty="0">
                <a:solidFill>
                  <a:schemeClr val="accent6"/>
                </a:solidFill>
                <a:cs typeface="David" pitchFamily="34" charset="-79"/>
              </a:rPr>
              <a:t>חָיֹה תִחְיֶה וְהִרְאַנִי יְהוָה כִּי-מוֹת יָמוּת.</a:t>
            </a:r>
            <a:endParaRPr lang="en-US" sz="24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יא </a:t>
            </a:r>
            <a:r>
              <a:rPr lang="he-IL" sz="2400" dirty="0">
                <a:cs typeface="David" pitchFamily="34" charset="-79"/>
              </a:rPr>
              <a:t>וַיַּעֲמֵד אֶת-פָּנָיו וַיָּשֶׂם עַד-בֹּשׁ וַיֵּבְךְּ אִישׁ הָאֱלֹהִים. </a:t>
            </a:r>
            <a:endParaRPr lang="en-US" sz="24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295400"/>
            <a:ext cx="335280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78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Hadad is the name of their god.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2286000"/>
            <a:ext cx="3352800" cy="609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168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When people are sick, they will go to anyone.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14300" y="4699000"/>
            <a:ext cx="3314700" cy="1092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66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Tells Chazael that the king will die but should tell him he will live.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48378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ח</a:t>
            </a:r>
            <a:b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New Government in Syria</a:t>
            </a:r>
            <a:endParaRPr lang="he-IL" sz="32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478643"/>
            <a:ext cx="5943600" cy="5105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יב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וַיֹּאמֶר חֲזָאֵל מַדּוּעַ אֲדֹנִי בֹכֶה וַיֹּאמֶר כִּי-יָדַעְתִּי אֵת אֲשֶׁר-תַּעֲשֶׂה לִבְנֵי יִשְׂרָאֵל רָעָה מִבְצְרֵיהֶם תְּשַׁלַּח בָּאֵשׁ וּבַחֻרֵיהֶם בַּחֶרֶב תַּהֲרֹג וְעֹלְלֵיהֶם תְּרַטֵּשׁ וְהָרֹתֵיהֶם תְּבַקֵּעַ.</a:t>
            </a:r>
            <a:endParaRPr lang="en-US" sz="24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יג </a:t>
            </a:r>
            <a:r>
              <a:rPr lang="he-IL" sz="2400" dirty="0">
                <a:cs typeface="David" pitchFamily="34" charset="-79"/>
              </a:rPr>
              <a:t>וַיֹּאמֶר חֲזָהאֵל כִּי מָה עַבְדְּך</a:t>
            </a:r>
            <a:r>
              <a:rPr lang="he-IL" sz="2400" b="1" dirty="0">
                <a:cs typeface="David" pitchFamily="34" charset="-79"/>
              </a:rPr>
              <a:t>ָ </a:t>
            </a:r>
            <a:r>
              <a:rPr lang="he-IL" sz="2400" dirty="0">
                <a:cs typeface="David" pitchFamily="34" charset="-79"/>
              </a:rPr>
              <a:t>ה</a:t>
            </a:r>
            <a:r>
              <a:rPr lang="he-IL" sz="2400" dirty="0">
                <a:solidFill>
                  <a:schemeClr val="accent4"/>
                </a:solidFill>
                <a:cs typeface="David" pitchFamily="34" charset="-79"/>
              </a:rPr>
              <a:t>ַ</a:t>
            </a: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>כֶּלֶב</a:t>
            </a:r>
            <a:r>
              <a:rPr lang="he-IL" sz="2400" b="1" dirty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כִּי יַעֲשֶׂה הַדָּבָר הַגָּדוֹל הַזֶּה וַיֹּאמֶר אֱלִישָׁע הִרְאַנִי יְהוָה אֹתְךָ מֶלֶךְ </a:t>
            </a:r>
            <a:r>
              <a:rPr lang="he-IL" sz="2400" dirty="0" smtClean="0">
                <a:cs typeface="David" pitchFamily="34" charset="-79"/>
              </a:rPr>
              <a:t>עַל-אֲרָם. </a:t>
            </a:r>
            <a:endParaRPr lang="en-US" sz="24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יד </a:t>
            </a:r>
            <a:r>
              <a:rPr lang="he-IL" sz="2400" dirty="0" smtClean="0">
                <a:cs typeface="David" pitchFamily="34" charset="-79"/>
              </a:rPr>
              <a:t>וַיֵּלֶךְ מֵאֵת אֱלִישָׁע וַיָּבֹא אֶל-אֲדֹנָיו וַיֹּאמֶר לוֹ מָה-אָמַר לְךָ אֱלִישָׁע וַיֹּאמֶר אָמַר לִי חָיֹה תִחְיֶה.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טו </a:t>
            </a:r>
            <a:r>
              <a:rPr lang="he-IL" sz="2400" dirty="0">
                <a:cs typeface="David" pitchFamily="34" charset="-79"/>
              </a:rPr>
              <a:t>וַיְהִי מִמָּחֳרָת וַיִּקַּח הַמַּכְבֵּר וַיִּטְבֹּל בַּמַּיִם וַיִּפְרֹשׂ עַל-פָּנָיו וַיָּמֹת וַיִּמְלֹךְ חֲזָהאֵל תַּחְתָּיו</a:t>
            </a:r>
            <a:r>
              <a:rPr lang="he-IL" sz="2400" dirty="0" smtClean="0">
                <a:cs typeface="David" pitchFamily="34" charset="-79"/>
              </a:rPr>
              <a:t>.</a:t>
            </a:r>
            <a:endParaRPr lang="he-IL" sz="2400" dirty="0">
              <a:cs typeface="David" pitchFamily="34" charset="-79"/>
            </a:endParaRPr>
          </a:p>
        </p:txBody>
      </p:sp>
      <p:sp>
        <p:nvSpPr>
          <p:cNvPr id="7" name="Right Arrow Callout 6"/>
          <p:cNvSpPr/>
          <p:nvPr/>
        </p:nvSpPr>
        <p:spPr>
          <a:xfrm>
            <a:off x="76200" y="1600200"/>
            <a:ext cx="3048000" cy="1066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139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When you become king, you will make Am Yisrael suffer.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76200" y="2819400"/>
            <a:ext cx="3124200" cy="1981200"/>
          </a:xfrm>
          <a:prstGeom prst="rightArrowCallout">
            <a:avLst>
              <a:gd name="adj1" fmla="val 25000"/>
              <a:gd name="adj2" fmla="val 25000"/>
              <a:gd name="adj3" fmla="val 10570"/>
              <a:gd name="adj4" fmla="val 8878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A loyal servant</a:t>
            </a:r>
          </a:p>
          <a:p>
            <a:pPr algn="ctr"/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שמות יא:</a:t>
            </a:r>
          </a:p>
          <a:p>
            <a:pPr algn="ctr"/>
            <a:r>
              <a:rPr lang="he-IL" sz="2000" b="1" dirty="0" smtClean="0">
                <a:cs typeface="David" pitchFamily="34" charset="-79"/>
              </a:rPr>
              <a:t>ז </a:t>
            </a:r>
            <a:r>
              <a:rPr lang="he-IL" sz="2000" dirty="0">
                <a:cs typeface="David" pitchFamily="34" charset="-79"/>
              </a:rPr>
              <a:t>וּלְכֹל בְּנֵי יִשְׂרָאֵל לֹא יֶחֱרַץ-כֶּלֶב לְשֹׁנוֹ לְמֵאִישׁ וְעַד-בְּהֵמָה לְמַעַן תֵּדְעוּן אֲשֶׁר יַפְלֶה יְהוָה בֵּין מִצְרַיִם וּבֵין יִשְׂרָאֵל.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85625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ח</a:t>
            </a:r>
            <a:br>
              <a:rPr lang="he-IL" sz="4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 United Front Against Aram</a:t>
            </a:r>
            <a:endParaRPr lang="he-IL" sz="4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r" rtl="1">
              <a:buNone/>
            </a:pPr>
            <a:r>
              <a:rPr lang="en-GB" b="1" dirty="0">
                <a:cs typeface="David" pitchFamily="34" charset="-79"/>
              </a:rPr>
              <a:t> </a:t>
            </a:r>
            <a:r>
              <a:rPr lang="he-IL" b="1" dirty="0" smtClean="0">
                <a:cs typeface="David" pitchFamily="34" charset="-79"/>
              </a:rPr>
              <a:t>כה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בִּשְׁנַת שְׁתֵּים-עֶשְׂרֵה שָׁנָה לְיוֹרָם בֶּן-אַחְאָב מֶלֶךְ יִשְׂרָאֵל מָלַךְ אֲחַזְיָהוּ בֶן-יְהוֹרָם מֶלֶךְ יְהוּדָה.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בֶּן-עֶשְׂרִים וּשְׁתַּיִם שָׁנָה אֲחַזְיָהוּ בְמָלְכוֹ וְשָׁנָה אַחַת מָלַךְ בִּירוּשָׁלִָם וְשֵׁם אִמּוֹ עֲתַלְיָהוּ בַּת-עָמְרִי מֶלֶךְ יִשְׂרָאֵל.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וַיֵּלֶךְ בְּדֶרֶךְ בֵּית אַחְאָב וַיַּעַשׂ הָרַע בְּעֵינֵי יְהוָה כְּבֵית אַחְאָב כִּי חֲתַן בֵּית-אַחְאָב הוּא.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וַיֵּלֶךְ אֶת-יוֹרָם בֶּן-אַחְאָב לַמִּלְחָמָה עִם-חֲזָאֵל מֶלֶךְ-אֲרָם בְּרָמֹת גִּלְעָד וַיַּכּוּ אֲרַמִּים אֶת-יוֹרָם.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וַיָּשָׁב יוֹרָם הַמֶּלֶךְ לְהִתְרַפֵּא בְיִזְרְעֶאל מִן-הַמַּכִּים אֲשֶׁר יַכֻּהוּ אֲרַמִּים בָּרָמָה בְּהִלָּחֲמוֹ אֶת-חֲזָהאֵל מֶלֶךְ אֲרָם וַאֲחַזְיָהוּ בֶן-יְהוֹרָם מֶלֶךְ יְהוּדָה יָרַד לִרְאוֹת אֶת-יוֹרָם בֶּן-אַחְאָב בְּיִזְרְעֶאל כִּי-חֹלֶה הוּא. </a:t>
            </a:r>
          </a:p>
        </p:txBody>
      </p:sp>
    </p:spTree>
    <p:extLst>
      <p:ext uri="{BB962C8B-B14F-4D97-AF65-F5344CB8AC3E}">
        <p14:creationId xmlns:p14="http://schemas.microsoft.com/office/powerpoint/2010/main" val="449481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ט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371600"/>
            <a:ext cx="5867400" cy="51816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וֶאֱלִישָׁע הַנָּבִיא קָרָא לְאַחַד מִבְּנֵי הַנְּבִיאִים וַיֹּאמֶר לוֹ חֲגֹר מָתְנֶיךָ וְקַח פַּךְ הַשֶּׁמֶן הַזֶּה בְּיָדֶךָ וְלֵךְ רָמֹת גִּלְעָד.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וּבָאתָ-שָּׁמָּה וּרְאֵה-שָׁם יֵהוּא בֶן-יְהוֹשָׁפָט בֶּן-נִמְשִׁי וּבָאתָ וַהֲקֵמֹתוֹ מִתּוֹךְ אֶחָיו וְהֵבֵיאתָ אֹתוֹ חֶדֶר בְּחָדֶר.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וְלָקַחְתָּ פַךְ-הַשֶּׁמֶן וְיָצַקְתָּ עַל-רֹאשׁוֹ וְאָמַרְתָּ כֹּה-אָמַר יְהוָה מְשַׁחְתִּיךָ לְמֶלֶךְ אֶל-יִשְׂרָאֵל וּפָתַחְתָּ הַדֶּלֶת וְנַסְתָּה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וְלֹא תְחַכֶּה</a:t>
            </a:r>
            <a:r>
              <a:rPr lang="he-IL" sz="2000" dirty="0">
                <a:cs typeface="David" pitchFamily="34" charset="-79"/>
              </a:rPr>
              <a:t>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וַיֵּלֶךְ הַנַּעַר הַנַּעַר הַנָּבִיא רָמֹת גִּלְעָד. </a:t>
            </a:r>
            <a:endParaRPr lang="en-US" sz="20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וַיָּבֹא וְהִנֵּה שָׂרֵי הַחַיִל יֹשְׁבִים וַיֹּאמֶר דָּבָר לִי אֵלֶיךָ הַשָּׂר וַיֹּאמֶר יֵהוּא אֶל-מִי מִכֻּלָּנוּ וַיֹּאמֶר אֵלֶיךָ הַשָּׂר.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וַיָּקָם וַיָּבֹא הַבַּיְתָה וַיִּצֹק הַשֶּׁמֶן אֶל-רֹאשׁוֹ וַיֹּאמֶר לוֹ כֹּה-אָמַר יְהוָה אֱלֹהֵי יִשְׂרָאֵל מְשַׁחְתִּיךָ לְמֶלֶךְ אֶל-עַם יְהוָה אֶל-יִשְׂרָאֵל.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וְהִכִּיתָה אֶת-בֵּית אַחְאָב אֲדֹנֶיךָ וְנִקַּמְתִּי דְּמֵי עֲבָדַי הַנְּבִיאִים וּדְמֵי כָּל-עַבְדֵי יְהוָה מִיַּד אִיזָבֶל.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 </a:t>
            </a:r>
            <a:endParaRPr lang="en-US" sz="2000" dirty="0">
              <a:cs typeface="David" pitchFamily="34" charset="-79"/>
            </a:endParaRPr>
          </a:p>
          <a:p>
            <a:pPr marL="0" indent="0" algn="r">
              <a:buNone/>
            </a:pPr>
            <a:endParaRPr lang="he-IL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3124200"/>
            <a:ext cx="3048000" cy="304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2368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Because it is treason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3505200"/>
            <a:ext cx="3048000" cy="533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439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Apprentice – learning to be a navi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52400" y="4572000"/>
            <a:ext cx="3048000" cy="1676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6406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Job is to take revenge against all those who followed Baal and were loyal to Izevel.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27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ט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410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וְאָבַד כָּל-בֵּית אַחְאָב וְהִכְרַתִּי לְאַחְאָב מַשְׁתִּין בְּקִיר וְעָצוּר וְעָזוּב בְּיִשְׂרָאֵל.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וְנָתַתִּי אֶת-בֵּית אַחְאָב כְּבֵית יָרָבְעָם בֶּן-נְבָט וּכְבֵית בַּעְשָׁא בֶן-אֲחִיָּה.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וְאֶת-אִיזֶבֶל יֹאכְלוּ הַכְּלָבִים בְּחֵלֶק יִזְרְעֶאל וְאֵין קֹבֵר וַיִּפְתַּח הַדֶּלֶת וַיָּנֹס.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וְיֵהוּא יָצָא אֶל-עַבְדֵי אֲדֹנָיו וַיֹּאמֶר לוֹ הֲשָׁלוֹם מַדּוּעַ בָּא-הַמְשֻׁגָּע הַזֶּה אֵלֶיךָ וַיֹּאמֶר אֲלֵיהֶם אַתֶּם יְדַעְתֶּם אֶת-הָאִישׁ וְאֶת-שִׂיחוֹ.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וַיֹּאמְרוּ שֶׁקֶר הַגֶּד-נָא לָנוּ וַיֹּאמֶר כָּזֹאת וְכָזֹאת </a:t>
            </a:r>
            <a:r>
              <a:rPr lang="he-IL" sz="2000" dirty="0" smtClean="0">
                <a:cs typeface="David" pitchFamily="34" charset="-79"/>
              </a:rPr>
              <a:t>אָמַר </a:t>
            </a:r>
            <a:r>
              <a:rPr lang="he-IL" sz="2000" dirty="0">
                <a:cs typeface="David" pitchFamily="34" charset="-79"/>
              </a:rPr>
              <a:t>אֵלַי לֵאמֹר כֹּה אָמַר יְהוָה מְשַׁחְתִּיךָ לְמֶלֶךְ אֶל-יִשְׂרָאֵל.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וַיְמַהֲרוּ וַיִּקְחוּ אִישׁ בִּגְדוֹ וַיָּשִׂימוּ תַחְתָּיו אֶל-גֶּרֶם הַמַּעֲלוֹת וַיִּתְקְעוּ בַּשּׁוֹפָר וַיֹּאמְרוּ מָלַךְ יֵהוּא.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וַיִּתְקַשֵּׁר</a:t>
            </a:r>
            <a:r>
              <a:rPr lang="he-IL" sz="2000" dirty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יֵהוּא בֶּן-יְהוֹשָׁפָט בֶּן-נִמְשִׁי אֶל-יוֹרָם וְיוֹרָם הָיָה שֹׁמֵר בְּרָמֹת גִּלְעָד הוּא וְכָל-יִשְׂרָאֵל מִפְּנֵי חֲזָאֵל מֶלֶךְ-אֲרָם.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וַיָּשָׁב יְהוֹרָם הַמֶּלֶךְ לְהִתְרַפֵּא בְיִזְרְעֶאל מִן-הַמַּכִּים אֲשֶׁר יַכֻּהוּ אֲרַמִּים בְּהִלָּחֲמוֹ אֶת-חֲזָאֵל מֶלֶךְ אֲרָם וַיֹּאמֶר יֵהוּא אִם-יֵשׁ נַפְשְׁכֶם אַל-יֵצֵא פָלִיט מִן-הָעִיר לָלֶכֶת </a:t>
            </a:r>
            <a:r>
              <a:rPr lang="he-IL" sz="2000" dirty="0" smtClean="0">
                <a:cs typeface="David" pitchFamily="34" charset="-79"/>
              </a:rPr>
              <a:t>לְהַגִּיד </a:t>
            </a:r>
            <a:r>
              <a:rPr lang="he-IL" sz="2000" dirty="0">
                <a:cs typeface="David" pitchFamily="34" charset="-79"/>
              </a:rPr>
              <a:t>בְּיִזְרְעֶאל.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וַיִּרְכַּב יֵהוּא וַיֵּלֶךְ יִזְרְעֶאלָה כִּי יוֹרָם שֹׁכֵב שָׁמָּה וַאֲחַזְיָה מֶלֶךְ יְהוּדָה יָרַד לִרְאוֹת אֶת-יוֹרָם</a:t>
            </a:r>
            <a:r>
              <a:rPr lang="he-IL" sz="2000" dirty="0" smtClean="0"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cs typeface="David" pitchFamily="34" charset="-79"/>
              </a:rPr>
              <a:t>יז</a:t>
            </a:r>
            <a:r>
              <a:rPr lang="he-IL" sz="2000" dirty="0">
                <a:cs typeface="David" pitchFamily="34" charset="-79"/>
              </a:rPr>
              <a:t> וְהַצֹּפֶה עֹמֵד עַל-הַמִּגְדָּל בְּיִזְרְעֶאל וַיַּרְא אֶת-שִׁפְעַת יֵהוּא בְּבֹאוֹ וַיֹּאמֶר שִׁפְעַת אֲנִי רֹאֶה וַיֹּאמֶר יְהוֹרָם קַח רַכָּב וּשְׁלַח לִקְרָאתָם וְיֹאמַר הֲשָׁלוֹם.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יח</a:t>
            </a:r>
            <a:r>
              <a:rPr lang="he-IL" sz="2000" dirty="0">
                <a:cs typeface="David" pitchFamily="34" charset="-79"/>
              </a:rPr>
              <a:t> וַיֵּלֶךְ רֹכֵב הַסּוּס לִקְרָאתוֹ וַיֹּאמֶר כֹּה-אָמַר הַמֶּלֶךְ הֲשָׁלוֹם וַיֹּאמֶר יֵהוּא מַה-לְּךָ וּלְשָׁלוֹם סֹב אֶל-אַחֲרָי וַיַּגֵּד הַצֹּפֶה לֵאמֹר בָּא-הַמַּלְאָךְ עַד-הֵם וְלֹא-שָׁב. </a:t>
            </a: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</p:txBody>
      </p:sp>
      <p:sp>
        <p:nvSpPr>
          <p:cNvPr id="5" name="Right Arrow Callout 4"/>
          <p:cNvSpPr/>
          <p:nvPr/>
        </p:nvSpPr>
        <p:spPr>
          <a:xfrm>
            <a:off x="228600" y="4191000"/>
            <a:ext cx="2286000" cy="304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439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He rebelled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58220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1184</Words>
  <Application>Microsoft Office PowerPoint</Application>
  <PresentationFormat>On-screen Show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“The Melachim Spring”</vt:lpstr>
      <vt:lpstr>מלכים א פרק כ</vt:lpstr>
      <vt:lpstr>מלכים א פרק כ</vt:lpstr>
      <vt:lpstr>PowerPoint Presentation</vt:lpstr>
      <vt:lpstr> מלכים ב פרק ח - New Government in Syria</vt:lpstr>
      <vt:lpstr> מלכים ב פרק ח - New Government in Syria</vt:lpstr>
      <vt:lpstr>מלכים ב פרק ח - A United Front Against Aram</vt:lpstr>
      <vt:lpstr>מלכים ב פרק ט</vt:lpstr>
      <vt:lpstr>מלכים ב פרק ט</vt:lpstr>
      <vt:lpstr>מלכים ב פרק ט</vt:lpstr>
      <vt:lpstr>מלכים ב פרק ט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ספר מלכים</dc:title>
  <dc:creator>Alexis</dc:creator>
  <cp:lastModifiedBy>Alexis</cp:lastModifiedBy>
  <cp:revision>114</cp:revision>
  <dcterms:created xsi:type="dcterms:W3CDTF">2006-08-16T00:00:00Z</dcterms:created>
  <dcterms:modified xsi:type="dcterms:W3CDTF">2013-09-17T18:26:53Z</dcterms:modified>
</cp:coreProperties>
</file>